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343" r:id="rId2"/>
    <p:sldId id="363" r:id="rId3"/>
    <p:sldId id="346" r:id="rId4"/>
    <p:sldId id="372" r:id="rId5"/>
    <p:sldId id="368" r:id="rId6"/>
    <p:sldId id="364" r:id="rId7"/>
    <p:sldId id="371" r:id="rId8"/>
    <p:sldId id="365" r:id="rId9"/>
    <p:sldId id="389" r:id="rId10"/>
    <p:sldId id="383" r:id="rId11"/>
    <p:sldId id="366" r:id="rId12"/>
    <p:sldId id="370" r:id="rId13"/>
    <p:sldId id="334" r:id="rId14"/>
    <p:sldId id="31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85" autoAdjust="0"/>
    <p:restoredTop sz="94660"/>
  </p:normalViewPr>
  <p:slideViewPr>
    <p:cSldViewPr snapToGrid="0">
      <p:cViewPr varScale="1">
        <p:scale>
          <a:sx n="97" d="100"/>
          <a:sy n="97" d="100"/>
        </p:scale>
        <p:origin x="300" y="41"/>
      </p:cViewPr>
      <p:guideLst/>
    </p:cSldViewPr>
  </p:slideViewPr>
  <p:notesTextViewPr>
    <p:cViewPr>
      <p:scale>
        <a:sx n="1" d="1"/>
        <a:sy n="1" d="1"/>
      </p:scale>
      <p:origin x="0" y="0"/>
    </p:cViewPr>
  </p:notesTextViewPr>
  <p:notesViewPr>
    <p:cSldViewPr snapToGrid="0">
      <p:cViewPr varScale="1">
        <p:scale>
          <a:sx n="73" d="100"/>
          <a:sy n="73" d="100"/>
        </p:scale>
        <p:origin x="2981" y="29"/>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25244F-FC59-4D21-9C20-E47A4BAD905E}" type="datetimeFigureOut">
              <a:rPr lang="en-US" smtClean="0"/>
              <a:t>6/5/2022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8DA309-D4EC-43A2-998B-166445BD2347}" type="slidenum">
              <a:rPr lang="en-US" smtClean="0"/>
              <a:t>‹#›</a:t>
            </a:fld>
            <a:endParaRPr lang="en-US"/>
          </a:p>
        </p:txBody>
      </p:sp>
    </p:spTree>
    <p:extLst>
      <p:ext uri="{BB962C8B-B14F-4D97-AF65-F5344CB8AC3E}">
        <p14:creationId xmlns:p14="http://schemas.microsoft.com/office/powerpoint/2010/main" val="2449236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1</a:t>
            </a:fld>
            <a:endParaRPr lang="en-US"/>
          </a:p>
        </p:txBody>
      </p:sp>
    </p:spTree>
    <p:extLst>
      <p:ext uri="{BB962C8B-B14F-4D97-AF65-F5344CB8AC3E}">
        <p14:creationId xmlns:p14="http://schemas.microsoft.com/office/powerpoint/2010/main" val="29539224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10</a:t>
            </a:fld>
            <a:endParaRPr lang="en-US"/>
          </a:p>
        </p:txBody>
      </p:sp>
    </p:spTree>
    <p:extLst>
      <p:ext uri="{BB962C8B-B14F-4D97-AF65-F5344CB8AC3E}">
        <p14:creationId xmlns:p14="http://schemas.microsoft.com/office/powerpoint/2010/main" val="23540482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11</a:t>
            </a:fld>
            <a:endParaRPr lang="en-US"/>
          </a:p>
        </p:txBody>
      </p:sp>
    </p:spTree>
    <p:extLst>
      <p:ext uri="{BB962C8B-B14F-4D97-AF65-F5344CB8AC3E}">
        <p14:creationId xmlns:p14="http://schemas.microsoft.com/office/powerpoint/2010/main" val="37591789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12</a:t>
            </a:fld>
            <a:endParaRPr lang="en-US"/>
          </a:p>
        </p:txBody>
      </p:sp>
    </p:spTree>
    <p:extLst>
      <p:ext uri="{BB962C8B-B14F-4D97-AF65-F5344CB8AC3E}">
        <p14:creationId xmlns:p14="http://schemas.microsoft.com/office/powerpoint/2010/main" val="4046582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HAMID</a:t>
            </a:r>
          </a:p>
        </p:txBody>
      </p:sp>
      <p:sp>
        <p:nvSpPr>
          <p:cNvPr id="4" name="Slide Number Placeholder 3"/>
          <p:cNvSpPr>
            <a:spLocks noGrp="1"/>
          </p:cNvSpPr>
          <p:nvPr>
            <p:ph type="sldNum" sz="quarter" idx="5"/>
          </p:nvPr>
        </p:nvSpPr>
        <p:spPr/>
        <p:txBody>
          <a:bodyPr/>
          <a:lstStyle/>
          <a:p>
            <a:fld id="{B28DA309-D4EC-43A2-998B-166445BD2347}" type="slidenum">
              <a:rPr lang="en-US" smtClean="0"/>
              <a:t>13</a:t>
            </a:fld>
            <a:endParaRPr lang="en-US"/>
          </a:p>
        </p:txBody>
      </p:sp>
    </p:spTree>
    <p:extLst>
      <p:ext uri="{BB962C8B-B14F-4D97-AF65-F5344CB8AC3E}">
        <p14:creationId xmlns:p14="http://schemas.microsoft.com/office/powerpoint/2010/main" val="197473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 ALL</a:t>
            </a:r>
          </a:p>
        </p:txBody>
      </p:sp>
      <p:sp>
        <p:nvSpPr>
          <p:cNvPr id="4" name="Slide Number Placeholder 3"/>
          <p:cNvSpPr>
            <a:spLocks noGrp="1"/>
          </p:cNvSpPr>
          <p:nvPr>
            <p:ph type="sldNum" sz="quarter" idx="5"/>
          </p:nvPr>
        </p:nvSpPr>
        <p:spPr/>
        <p:txBody>
          <a:bodyPr/>
          <a:lstStyle/>
          <a:p>
            <a:fld id="{B28DA309-D4EC-43A2-998B-166445BD2347}" type="slidenum">
              <a:rPr lang="en-US" smtClean="0"/>
              <a:t>14</a:t>
            </a:fld>
            <a:endParaRPr lang="en-US"/>
          </a:p>
        </p:txBody>
      </p:sp>
    </p:spTree>
    <p:extLst>
      <p:ext uri="{BB962C8B-B14F-4D97-AF65-F5344CB8AC3E}">
        <p14:creationId xmlns:p14="http://schemas.microsoft.com/office/powerpoint/2010/main" val="4884626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2</a:t>
            </a:fld>
            <a:endParaRPr lang="en-US"/>
          </a:p>
        </p:txBody>
      </p:sp>
    </p:spTree>
    <p:extLst>
      <p:ext uri="{BB962C8B-B14F-4D97-AF65-F5344CB8AC3E}">
        <p14:creationId xmlns:p14="http://schemas.microsoft.com/office/powerpoint/2010/main" val="3799599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JESSE</a:t>
            </a:r>
          </a:p>
        </p:txBody>
      </p:sp>
      <p:sp>
        <p:nvSpPr>
          <p:cNvPr id="4" name="Slide Number Placeholder 3"/>
          <p:cNvSpPr>
            <a:spLocks noGrp="1"/>
          </p:cNvSpPr>
          <p:nvPr>
            <p:ph type="sldNum" sz="quarter" idx="5"/>
          </p:nvPr>
        </p:nvSpPr>
        <p:spPr/>
        <p:txBody>
          <a:bodyPr/>
          <a:lstStyle/>
          <a:p>
            <a:fld id="{B28DA309-D4EC-43A2-998B-166445BD2347}" type="slidenum">
              <a:rPr lang="en-US" smtClean="0"/>
              <a:t>3</a:t>
            </a:fld>
            <a:endParaRPr lang="en-US"/>
          </a:p>
        </p:txBody>
      </p:sp>
    </p:spTree>
    <p:extLst>
      <p:ext uri="{BB962C8B-B14F-4D97-AF65-F5344CB8AC3E}">
        <p14:creationId xmlns:p14="http://schemas.microsoft.com/office/powerpoint/2010/main" val="29853653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MIMI</a:t>
            </a:r>
          </a:p>
        </p:txBody>
      </p:sp>
      <p:sp>
        <p:nvSpPr>
          <p:cNvPr id="4" name="Slide Number Placeholder 3"/>
          <p:cNvSpPr>
            <a:spLocks noGrp="1"/>
          </p:cNvSpPr>
          <p:nvPr>
            <p:ph type="sldNum" sz="quarter" idx="5"/>
          </p:nvPr>
        </p:nvSpPr>
        <p:spPr/>
        <p:txBody>
          <a:bodyPr/>
          <a:lstStyle/>
          <a:p>
            <a:fld id="{B28DA309-D4EC-43A2-998B-166445BD2347}" type="slidenum">
              <a:rPr lang="en-US" smtClean="0"/>
              <a:t>4</a:t>
            </a:fld>
            <a:endParaRPr lang="en-US"/>
          </a:p>
        </p:txBody>
      </p:sp>
    </p:spTree>
    <p:extLst>
      <p:ext uri="{BB962C8B-B14F-4D97-AF65-F5344CB8AC3E}">
        <p14:creationId xmlns:p14="http://schemas.microsoft.com/office/powerpoint/2010/main" val="3887322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MIMI</a:t>
            </a:r>
          </a:p>
        </p:txBody>
      </p:sp>
      <p:sp>
        <p:nvSpPr>
          <p:cNvPr id="4" name="Slide Number Placeholder 3"/>
          <p:cNvSpPr>
            <a:spLocks noGrp="1"/>
          </p:cNvSpPr>
          <p:nvPr>
            <p:ph type="sldNum" sz="quarter" idx="5"/>
          </p:nvPr>
        </p:nvSpPr>
        <p:spPr/>
        <p:txBody>
          <a:bodyPr/>
          <a:lstStyle/>
          <a:p>
            <a:fld id="{B28DA309-D4EC-43A2-998B-166445BD2347}" type="slidenum">
              <a:rPr lang="en-US" smtClean="0"/>
              <a:t>5</a:t>
            </a:fld>
            <a:endParaRPr lang="en-US"/>
          </a:p>
        </p:txBody>
      </p:sp>
    </p:spTree>
    <p:extLst>
      <p:ext uri="{BB962C8B-B14F-4D97-AF65-F5344CB8AC3E}">
        <p14:creationId xmlns:p14="http://schemas.microsoft.com/office/powerpoint/2010/main" val="498076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NICHELLE</a:t>
            </a:r>
          </a:p>
        </p:txBody>
      </p:sp>
      <p:sp>
        <p:nvSpPr>
          <p:cNvPr id="4" name="Slide Number Placeholder 3"/>
          <p:cNvSpPr>
            <a:spLocks noGrp="1"/>
          </p:cNvSpPr>
          <p:nvPr>
            <p:ph type="sldNum" sz="quarter" idx="5"/>
          </p:nvPr>
        </p:nvSpPr>
        <p:spPr/>
        <p:txBody>
          <a:bodyPr/>
          <a:lstStyle/>
          <a:p>
            <a:fld id="{B28DA309-D4EC-43A2-998B-166445BD2347}" type="slidenum">
              <a:rPr lang="en-US" smtClean="0"/>
              <a:t>6</a:t>
            </a:fld>
            <a:endParaRPr lang="en-US"/>
          </a:p>
        </p:txBody>
      </p:sp>
    </p:spTree>
    <p:extLst>
      <p:ext uri="{BB962C8B-B14F-4D97-AF65-F5344CB8AC3E}">
        <p14:creationId xmlns:p14="http://schemas.microsoft.com/office/powerpoint/2010/main" val="9769302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NICHELLE</a:t>
            </a:r>
          </a:p>
        </p:txBody>
      </p:sp>
      <p:sp>
        <p:nvSpPr>
          <p:cNvPr id="4" name="Slide Number Placeholder 3"/>
          <p:cNvSpPr>
            <a:spLocks noGrp="1"/>
          </p:cNvSpPr>
          <p:nvPr>
            <p:ph type="sldNum" sz="quarter" idx="5"/>
          </p:nvPr>
        </p:nvSpPr>
        <p:spPr/>
        <p:txBody>
          <a:bodyPr/>
          <a:lstStyle/>
          <a:p>
            <a:fld id="{B28DA309-D4EC-43A2-998B-166445BD2347}" type="slidenum">
              <a:rPr lang="en-US" smtClean="0"/>
              <a:t>7</a:t>
            </a:fld>
            <a:endParaRPr lang="en-US"/>
          </a:p>
        </p:txBody>
      </p:sp>
    </p:spTree>
    <p:extLst>
      <p:ext uri="{BB962C8B-B14F-4D97-AF65-F5344CB8AC3E}">
        <p14:creationId xmlns:p14="http://schemas.microsoft.com/office/powerpoint/2010/main" val="3975013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8</a:t>
            </a:fld>
            <a:endParaRPr lang="en-US"/>
          </a:p>
        </p:txBody>
      </p:sp>
    </p:spTree>
    <p:extLst>
      <p:ext uri="{BB962C8B-B14F-4D97-AF65-F5344CB8AC3E}">
        <p14:creationId xmlns:p14="http://schemas.microsoft.com/office/powerpoint/2010/main" val="1349414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RICKY</a:t>
            </a:r>
          </a:p>
        </p:txBody>
      </p:sp>
      <p:sp>
        <p:nvSpPr>
          <p:cNvPr id="4" name="Slide Number Placeholder 3"/>
          <p:cNvSpPr>
            <a:spLocks noGrp="1"/>
          </p:cNvSpPr>
          <p:nvPr>
            <p:ph type="sldNum" sz="quarter" idx="5"/>
          </p:nvPr>
        </p:nvSpPr>
        <p:spPr/>
        <p:txBody>
          <a:bodyPr/>
          <a:lstStyle/>
          <a:p>
            <a:fld id="{B28DA309-D4EC-43A2-998B-166445BD2347}" type="slidenum">
              <a:rPr lang="en-US" smtClean="0"/>
              <a:t>9</a:t>
            </a:fld>
            <a:endParaRPr lang="en-US"/>
          </a:p>
        </p:txBody>
      </p:sp>
    </p:spTree>
    <p:extLst>
      <p:ext uri="{BB962C8B-B14F-4D97-AF65-F5344CB8AC3E}">
        <p14:creationId xmlns:p14="http://schemas.microsoft.com/office/powerpoint/2010/main" val="9250443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78ABE3C1-DBE1-495D-B57B-2849774B866A}" type="datetimeFigureOut">
              <a:rPr lang="en-US" smtClean="0"/>
              <a:t>6/5/2022</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smtClean="0"/>
              <a:t>6/5/2022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4EB90BD-B6CE-46B7-997F-7313B992CCDC}"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cs typeface="Arial" panose="020B0604020202020204"/>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panose="020B0604020202020204"/>
                <a:cs typeface="Arial" panose="020B0604020202020204"/>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D6E9DEC-419B-4CC5-A080-3B06BD5A8291}"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E6D8D9-55A2-4063-B0F3-121F44549695}"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4B24536-994D-4021-A283-9F449C0DB509}" type="datetimeFigureOut">
              <a:rPr lang="en-US" smtClean="0"/>
              <a:t>6/5/2022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3CBBBB78-C96F-47B7-AB17-D852CA960AC9}" type="datetimeFigureOut">
              <a:rPr lang="en-US" smtClean="0"/>
              <a:t>6/5/2022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6/5/2022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6/5/2022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6/5/2022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6/5/2022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6/5/2022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6/5/2022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6/5/2022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9D6E9DEC-419B-4CC5-A080-3B06BD5A8291}" type="datetimeFigureOut">
              <a:rPr lang="en-US" smtClean="0"/>
              <a:t>6/5/2022</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6D22F896-40B5-4ADD-8801-0D06FADFA095}" type="slidenum">
              <a:rPr lang="en-US" smtClean="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5"/>
          <p:cNvSpPr>
            <a:spLocks noGrp="1" noRot="1" noChangeAspect="1" noMove="1" noResize="1" noEditPoints="1" noAdjustHandles="1" noChangeArrowheads="1" noChangeShapeType="1" noTextEdit="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5" name="Picture 4" descr="A group of people sitting at a table&#10;&#10;Description automatically generated with medium confidence"/>
          <p:cNvPicPr>
            <a:picLocks noChangeAspect="1"/>
          </p:cNvPicPr>
          <p:nvPr/>
        </p:nvPicPr>
        <p:blipFill rotWithShape="1">
          <a:blip r:embed="rId3">
            <a:alphaModFix amt="25000"/>
            <a:duotone>
              <a:prstClr val="black"/>
              <a:schemeClr val="tx2">
                <a:tint val="45000"/>
                <a:satMod val="400000"/>
              </a:schemeClr>
            </a:duotone>
          </a:blip>
          <a:srcRect l="1071" t="15856" r="8019" b="12020"/>
          <a:stretch>
            <a:fillRect/>
          </a:stretch>
        </p:blipFill>
        <p:spPr>
          <a:xfrm>
            <a:off x="474133" y="475488"/>
            <a:ext cx="11243734" cy="5909733"/>
          </a:xfrm>
          <a:prstGeom prst="rect">
            <a:avLst/>
          </a:prstGeom>
        </p:spPr>
      </p:pic>
      <p:sp>
        <p:nvSpPr>
          <p:cNvPr id="2" name="Title 1"/>
          <p:cNvSpPr>
            <a:spLocks noGrp="1"/>
          </p:cNvSpPr>
          <p:nvPr>
            <p:ph type="ctrTitle"/>
          </p:nvPr>
        </p:nvSpPr>
        <p:spPr>
          <a:xfrm>
            <a:off x="1154954" y="2099733"/>
            <a:ext cx="8827245" cy="2677648"/>
          </a:xfrm>
        </p:spPr>
        <p:txBody>
          <a:bodyPr>
            <a:normAutofit/>
          </a:bodyPr>
          <a:lstStyle/>
          <a:p>
            <a:r>
              <a:rPr lang="en-US" dirty="0"/>
              <a:t>The Best Programming Languages</a:t>
            </a:r>
          </a:p>
        </p:txBody>
      </p:sp>
      <p:sp>
        <p:nvSpPr>
          <p:cNvPr id="3" name="Subtitle 2"/>
          <p:cNvSpPr>
            <a:spLocks noGrp="1"/>
          </p:cNvSpPr>
          <p:nvPr>
            <p:ph type="subTitle" idx="1"/>
          </p:nvPr>
        </p:nvSpPr>
        <p:spPr>
          <a:xfrm>
            <a:off x="1154954" y="4777380"/>
            <a:ext cx="8827245" cy="861420"/>
          </a:xfrm>
        </p:spPr>
        <p:txBody>
          <a:bodyPr>
            <a:normAutofit fontScale="77500" lnSpcReduction="20000"/>
          </a:bodyPr>
          <a:lstStyle/>
          <a:p>
            <a:r>
              <a:rPr lang="en-US" dirty="0" err="1"/>
              <a:t>ricky</a:t>
            </a:r>
            <a:r>
              <a:rPr lang="en-US" dirty="0"/>
              <a:t> brown, Hamid nahli, </a:t>
            </a:r>
            <a:r>
              <a:rPr lang="en-US" dirty="0" err="1"/>
              <a:t>jesse</a:t>
            </a:r>
            <a:r>
              <a:rPr lang="en-US" dirty="0"/>
              <a:t> law, Mimi Southwood, Nichelle </a:t>
            </a:r>
            <a:r>
              <a:rPr lang="en-US" dirty="0" err="1"/>
              <a:t>garvey</a:t>
            </a:r>
            <a:endParaRPr lang="en-US" dirty="0"/>
          </a:p>
          <a:p>
            <a:r>
              <a:rPr lang="en-US" dirty="0"/>
              <a:t>It 115, group 2</a:t>
            </a:r>
          </a:p>
          <a:p>
            <a:r>
              <a:rPr lang="en-US" dirty="0"/>
              <a:t>SPRING 2022</a:t>
            </a:r>
          </a:p>
        </p:txBody>
      </p:sp>
      <p:sp>
        <p:nvSpPr>
          <p:cNvPr id="12" name="Rectangle 11"/>
          <p:cNvSpPr>
            <a:spLocks noGrp="1" noRot="1" noChangeAspect="1" noMove="1" noResize="1" noEditPoints="1" noAdjustHandles="1" noChangeArrowheads="1" noChangeShapeType="1" noTextEdit="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4" name="Footer Placeholder 4"/>
          <p:cNvSpPr txBox="1">
            <a:spLocks noGrp="1" noRot="1" noChangeAspect="1" noMove="1" noResize="1" noEditPoints="1" noAdjustHandles="1" noChangeArrowheads="1" noChangeShapeType="1" noTextEdit="1"/>
          </p:cNvSpPr>
          <p:nvPr/>
        </p:nvSpPr>
        <p:spPr>
          <a:xfrm>
            <a:off x="528358" y="6391838"/>
            <a:ext cx="3859795" cy="304801"/>
          </a:xfrm>
          <a:prstGeom prst="rect">
            <a:avLst/>
          </a:prstGeom>
        </p:spPr>
        <p:txBody>
          <a:bodyPr vert="horz" lIns="91440" tIns="45720" rIns="91440" bIns="45720" rtlCol="0" anchor="b"/>
          <a:lstStyle>
            <a:defPPr>
              <a:defRPr lang="en-US"/>
            </a:defPPr>
            <a:lvl1pPr marL="0" algn="l" defTabSz="914400" rtl="0" eaLnBrk="1" latinLnBrk="0" hangingPunct="1">
              <a:defRPr sz="10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b="1" dirty="0">
              <a:solidFill>
                <a:schemeClr val="accent1"/>
              </a:solidFill>
            </a:endParaRPr>
          </a:p>
        </p:txBody>
      </p:sp>
      <p:sp>
        <p:nvSpPr>
          <p:cNvPr id="16" name="Date Placeholder 3"/>
          <p:cNvSpPr txBox="1">
            <a:spLocks noGrp="1" noRot="1" noChangeAspect="1" noMove="1" noResize="1" noEditPoints="1" noAdjustHandles="1" noChangeArrowheads="1" noChangeShapeType="1" noTextEdit="1"/>
          </p:cNvSpPr>
          <p:nvPr/>
        </p:nvSpPr>
        <p:spPr>
          <a:xfrm>
            <a:off x="10650938" y="6394061"/>
            <a:ext cx="990599" cy="304799"/>
          </a:xfrm>
          <a:prstGeom prst="rect">
            <a:avLst/>
          </a:prstGeom>
        </p:spPr>
        <p:txBody>
          <a:bodyPr vert="horz" lIns="91440" tIns="45720" rIns="91440" bIns="45720" rtlCol="0" anchor="t"/>
          <a:lstStyle>
            <a:defPPr>
              <a:defRPr lang="en-US"/>
            </a:defPPr>
            <a:lvl1pPr marL="0" algn="l" defTabSz="914400" rtl="0" eaLnBrk="1" latinLnBrk="0" hangingPunct="1">
              <a:defRPr sz="1000" b="0" i="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b="1" dirty="0">
              <a:solidFill>
                <a:schemeClr val="accen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2000"/>
                                  </p:stCondLst>
                                  <p:iterate type="lt">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400"/>
                                        <p:tgtEl>
                                          <p:spTgt spid="3">
                                            <p:txEl>
                                              <p:pRg st="1" end="1"/>
                                            </p:txEl>
                                          </p:spTgt>
                                        </p:tgtEl>
                                      </p:cBhvr>
                                    </p:animEffect>
                                  </p:childTnLst>
                                </p:cTn>
                              </p:par>
                              <p:par>
                                <p:cTn id="13" presetID="10" presetClass="entr" presetSubtype="0" fill="hold" grpId="0" nodeType="withEffect">
                                  <p:stCondLst>
                                    <p:cond delay="1000"/>
                                  </p:stCondLst>
                                  <p:iterate type="lt">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4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4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99075" y="262255"/>
            <a:ext cx="4956810" cy="958850"/>
          </a:xfrm>
        </p:spPr>
        <p:txBody>
          <a:bodyPr/>
          <a:lstStyle/>
          <a:p>
            <a:pPr algn="ctr"/>
            <a:r>
              <a:rPr lang="en-US" altLang="en-US" sz="3200" b="1">
                <a:solidFill>
                  <a:schemeClr val="tx1"/>
                </a:solidFill>
                <a:effectLst>
                  <a:outerShdw blurRad="38100" dist="19050" dir="2700000" algn="tl" rotWithShape="0">
                    <a:schemeClr val="dk1">
                      <a:alpha val="40000"/>
                    </a:schemeClr>
                  </a:outerShdw>
                </a:effectLst>
              </a:rPr>
              <a:t>Super-Linter Workflow</a:t>
            </a:r>
          </a:p>
        </p:txBody>
      </p:sp>
      <p:sp>
        <p:nvSpPr>
          <p:cNvPr id="4" name="Text Placeholder 3"/>
          <p:cNvSpPr>
            <a:spLocks noGrp="1"/>
          </p:cNvSpPr>
          <p:nvPr>
            <p:ph type="body" sz="half" idx="2"/>
          </p:nvPr>
        </p:nvSpPr>
        <p:spPr>
          <a:xfrm>
            <a:off x="643890" y="710565"/>
            <a:ext cx="3793490" cy="5423535"/>
          </a:xfrm>
        </p:spPr>
        <p:txBody>
          <a:bodyPr>
            <a:noAutofit/>
          </a:bodyPr>
          <a:lstStyle/>
          <a:p>
            <a:r>
              <a:rPr lang="en-US" sz="1900">
                <a:solidFill>
                  <a:schemeClr val="bg1"/>
                </a:solidFill>
              </a:rPr>
              <a:t>Super-Linter showed its usefulness when it came to creating the survey part of our project, particularly within building the back-end elements. The application worked by tying an HTML front end framework together with a MySQL database server that existed on our AWS EC2 instance, using PHP as the business layer. With none within our group having any experience using PHP, an automated testing tool like Super-Linter was helpful. Though It certainly cannot serve as a stand-in for lack of programming knowledge.  </a:t>
            </a:r>
          </a:p>
        </p:txBody>
      </p:sp>
      <p:pic>
        <p:nvPicPr>
          <p:cNvPr id="5" name="Picture 4"/>
          <p:cNvPicPr>
            <a:picLocks noChangeAspect="1"/>
          </p:cNvPicPr>
          <p:nvPr/>
        </p:nvPicPr>
        <p:blipFill>
          <a:blip r:embed="rId3"/>
          <a:stretch>
            <a:fillRect/>
          </a:stretch>
        </p:blipFill>
        <p:spPr>
          <a:xfrm>
            <a:off x="5299075" y="1640840"/>
            <a:ext cx="5866765" cy="1552575"/>
          </a:xfrm>
          <a:prstGeom prst="rect">
            <a:avLst/>
          </a:prstGeom>
        </p:spPr>
      </p:pic>
      <p:pic>
        <p:nvPicPr>
          <p:cNvPr id="6" name="Picture 5"/>
          <p:cNvPicPr>
            <a:picLocks noChangeAspect="1"/>
          </p:cNvPicPr>
          <p:nvPr/>
        </p:nvPicPr>
        <p:blipFill>
          <a:blip r:embed="rId4"/>
          <a:stretch>
            <a:fillRect/>
          </a:stretch>
        </p:blipFill>
        <p:spPr>
          <a:xfrm>
            <a:off x="5641975" y="3683635"/>
            <a:ext cx="5523865" cy="20574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HAMID – Deploying Code to the Server, URL for Testing</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HAMID / RICKY – Summary of Project Pages, Assets</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Survey</a:t>
            </a:r>
          </a:p>
        </p:txBody>
      </p:sp>
      <p:sp>
        <p:nvSpPr>
          <p:cNvPr id="3" name="Content Placeholder 2"/>
          <p:cNvSpPr>
            <a:spLocks noGrp="1"/>
          </p:cNvSpPr>
          <p:nvPr>
            <p:ph idx="1"/>
          </p:nvPr>
        </p:nvSpPr>
        <p:spPr/>
        <p:txBody>
          <a:bodyPr/>
          <a:lstStyle/>
          <a:p>
            <a:r>
              <a:rPr lang="en-US" dirty="0"/>
              <a:t>RESULTS?</a:t>
            </a:r>
          </a:p>
        </p:txBody>
      </p:sp>
      <p:sp>
        <p:nvSpPr>
          <p:cNvPr id="4" name="Text Placeholder 3"/>
          <p:cNvSpPr>
            <a:spLocks noGrp="1"/>
          </p:cNvSpPr>
          <p:nvPr>
            <p:ph type="body" sz="half" idx="2"/>
          </p:nvPr>
        </p:nvSpPr>
        <p:spPr/>
        <p:txBody>
          <a:bodyPr/>
          <a:lstStyle/>
          <a:p>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9878918" cy="706964"/>
          </a:xfrm>
        </p:spPr>
        <p:txBody>
          <a:bodyPr/>
          <a:lstStyle/>
          <a:p>
            <a:pPr algn="ctr"/>
            <a:r>
              <a:rPr lang="en-US" dirty="0"/>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4" y="1295400"/>
            <a:ext cx="3046556" cy="1600200"/>
          </a:xfrm>
        </p:spPr>
        <p:txBody>
          <a:bodyPr/>
          <a:lstStyle/>
          <a:p>
            <a:r>
              <a:rPr lang="en-US" dirty="0"/>
              <a:t>Team Recommendations</a:t>
            </a:r>
          </a:p>
        </p:txBody>
      </p:sp>
      <p:sp>
        <p:nvSpPr>
          <p:cNvPr id="3" name="Content Placeholder 2"/>
          <p:cNvSpPr>
            <a:spLocks noGrp="1"/>
          </p:cNvSpPr>
          <p:nvPr>
            <p:ph idx="1"/>
          </p:nvPr>
        </p:nvSpPr>
        <p:spPr/>
        <p:txBody>
          <a:bodyPr/>
          <a:lstStyle/>
          <a:p>
            <a:r>
              <a:rPr lang="en-US" dirty="0"/>
              <a:t>HTML – Ricky Brown</a:t>
            </a:r>
          </a:p>
          <a:p>
            <a:r>
              <a:rPr lang="en-US" dirty="0"/>
              <a:t>CSS – Nicole Garvey</a:t>
            </a:r>
          </a:p>
          <a:p>
            <a:r>
              <a:rPr lang="en-US" dirty="0"/>
              <a:t>JavaScript – Jesse Law</a:t>
            </a:r>
          </a:p>
          <a:p>
            <a:r>
              <a:rPr lang="en-US" dirty="0"/>
              <a:t>SQL – Mimi Southwood</a:t>
            </a:r>
          </a:p>
          <a:p>
            <a:r>
              <a:rPr lang="en-US" dirty="0"/>
              <a:t>Python – Hamid </a:t>
            </a:r>
            <a:r>
              <a:rPr lang="en-US" dirty="0" err="1"/>
              <a:t>Nahli</a:t>
            </a:r>
            <a:endParaRPr lang="en-US" dirty="0"/>
          </a:p>
          <a:p>
            <a:endParaRPr lang="en-US" dirty="0"/>
          </a:p>
          <a:p>
            <a:endParaRPr lang="en-US" dirty="0"/>
          </a:p>
          <a:p>
            <a:endParaRPr lang="en-US" dirty="0"/>
          </a:p>
        </p:txBody>
      </p:sp>
      <p:sp>
        <p:nvSpPr>
          <p:cNvPr id="4" name="Text Placeholder 3"/>
          <p:cNvSpPr>
            <a:spLocks noGrp="1"/>
          </p:cNvSpPr>
          <p:nvPr>
            <p:ph type="body" sz="half" idx="2"/>
          </p:nvPr>
        </p:nvSpPr>
        <p:spPr/>
        <p:txBody>
          <a:bodyPr/>
          <a:lstStyle/>
          <a:p>
            <a:r>
              <a:rPr lang="en-US" dirty="0"/>
              <a:t>We will each mention the programming language we recommend during the course of the presentation.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9672016" cy="706964"/>
          </a:xfrm>
        </p:spPr>
        <p:txBody>
          <a:bodyPr/>
          <a:lstStyle/>
          <a:p>
            <a:r>
              <a:rPr lang="en-US" dirty="0"/>
              <a:t>JESSE - How did you change Code Compare?</a:t>
            </a:r>
          </a:p>
        </p:txBody>
      </p:sp>
      <p:sp>
        <p:nvSpPr>
          <p:cNvPr id="4" name="Content Placeholder 3"/>
          <p:cNvSpPr>
            <a:spLocks noGrp="1"/>
          </p:cNvSpPr>
          <p:nvPr>
            <p:ph sz="half" idx="2"/>
          </p:nvPr>
        </p:nvSpPr>
        <p:spPr/>
        <p:txBody>
          <a:bodyPr/>
          <a:lstStyle/>
          <a:p>
            <a:r>
              <a:rPr lang="en-US" dirty="0"/>
              <a:t>READ.ME</a:t>
            </a:r>
          </a:p>
          <a:p>
            <a:r>
              <a:rPr lang="en-US" dirty="0"/>
              <a:t>CONTRIBUTING.md</a:t>
            </a:r>
          </a:p>
          <a:p>
            <a:r>
              <a:rPr lang="en-US" dirty="0"/>
              <a:t>license</a:t>
            </a:r>
          </a:p>
          <a:p>
            <a:r>
              <a:rPr lang="en-US" dirty="0"/>
              <a:t>index.html</a:t>
            </a:r>
          </a:p>
          <a:p>
            <a:r>
              <a:rPr lang="en-US" dirty="0"/>
              <a:t>styles.css</a:t>
            </a:r>
          </a:p>
          <a:p>
            <a:r>
              <a:rPr lang="en-US" dirty="0"/>
              <a:t>plan.html</a:t>
            </a:r>
          </a:p>
          <a:p>
            <a:r>
              <a:rPr lang="en-US" dirty="0"/>
              <a:t>survey research and repo</a:t>
            </a:r>
          </a:p>
          <a:p>
            <a:r>
              <a:rPr lang="en-US" dirty="0" err="1"/>
              <a:t>Powerpoint</a:t>
            </a:r>
            <a:r>
              <a:rPr lang="en-US" dirty="0"/>
              <a:t> presentation</a:t>
            </a:r>
          </a:p>
          <a:p>
            <a:endParaRPr lang="en-US" dirty="0"/>
          </a:p>
          <a:p>
            <a:endParaRPr lang="en-US" dirty="0"/>
          </a:p>
        </p:txBody>
      </p:sp>
      <p:sp>
        <p:nvSpPr>
          <p:cNvPr id="6" name="Content Placeholder 5"/>
          <p:cNvSpPr>
            <a:spLocks noGrp="1"/>
          </p:cNvSpPr>
          <p:nvPr>
            <p:ph sz="half" idx="1"/>
          </p:nvPr>
        </p:nvSpPr>
        <p:spPr/>
        <p:txBody>
          <a:bodyPr/>
          <a:lstStyle/>
          <a:p>
            <a:r>
              <a:rPr lang="en-US" dirty="0"/>
              <a:t>GitHub -&gt; Code Compare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 Collaboration, Project Management, Roles</a:t>
            </a:r>
          </a:p>
        </p:txBody>
      </p:sp>
      <p:sp>
        <p:nvSpPr>
          <p:cNvPr id="5" name="Content Placeholder 4"/>
          <p:cNvSpPr>
            <a:spLocks noGrp="1"/>
          </p:cNvSpPr>
          <p:nvPr>
            <p:ph sz="half" idx="1"/>
          </p:nvPr>
        </p:nvSpPr>
        <p:spPr>
          <a:xfrm>
            <a:off x="504497" y="2603500"/>
            <a:ext cx="3838903" cy="3416301"/>
          </a:xfrm>
        </p:spPr>
        <p:txBody>
          <a:bodyPr>
            <a:normAutofit lnSpcReduction="10000"/>
          </a:bodyPr>
          <a:lstStyle/>
          <a:p>
            <a:r>
              <a:rPr lang="en-US" dirty="0"/>
              <a:t>Collaboration </a:t>
            </a:r>
          </a:p>
          <a:p>
            <a:pPr lvl="1"/>
            <a:r>
              <a:rPr lang="en-US" dirty="0"/>
              <a:t>GitHub – files, code updates</a:t>
            </a:r>
          </a:p>
          <a:p>
            <a:pPr lvl="1"/>
            <a:r>
              <a:rPr lang="en-US" dirty="0"/>
              <a:t>Email – communication</a:t>
            </a:r>
          </a:p>
          <a:p>
            <a:r>
              <a:rPr lang="en-US" dirty="0"/>
              <a:t>Project management, deliverables, roles – plan.html</a:t>
            </a:r>
          </a:p>
          <a:p>
            <a:r>
              <a:rPr lang="en-US" dirty="0"/>
              <a:t>Public content on project page</a:t>
            </a:r>
          </a:p>
          <a:p>
            <a:pPr lvl="1"/>
            <a:r>
              <a:rPr lang="en-US" dirty="0"/>
              <a:t>Project page - index.html, styles.css</a:t>
            </a:r>
          </a:p>
          <a:p>
            <a:pPr lvl="1"/>
            <a:r>
              <a:rPr lang="en-US" dirty="0"/>
              <a:t>Survey – separate repo, MySQL data files </a:t>
            </a:r>
          </a:p>
          <a:p>
            <a:endParaRPr lang="en-US" dirty="0"/>
          </a:p>
        </p:txBody>
      </p:sp>
      <p:pic>
        <p:nvPicPr>
          <p:cNvPr id="8" name="Content Placeholder 7"/>
          <p:cNvPicPr>
            <a:picLocks noGrp="1" noChangeAspect="1"/>
          </p:cNvPicPr>
          <p:nvPr>
            <p:ph sz="half" idx="2"/>
          </p:nvPr>
        </p:nvPicPr>
        <p:blipFill>
          <a:blip r:embed="rId3"/>
          <a:stretch>
            <a:fillRect/>
          </a:stretch>
        </p:blipFill>
        <p:spPr>
          <a:xfrm>
            <a:off x="4570118" y="2388841"/>
            <a:ext cx="6556968" cy="3696648"/>
          </a:xfrm>
          <a:ln w="12700">
            <a:solidFill>
              <a:schemeClr val="accent1"/>
            </a:solidFill>
          </a:ln>
        </p:spPr>
      </p:pic>
      <p:pic>
        <p:nvPicPr>
          <p:cNvPr id="4" name="Picture 3">
            <a:extLst>
              <a:ext uri="{FF2B5EF4-FFF2-40B4-BE49-F238E27FC236}">
                <a16:creationId xmlns:a16="http://schemas.microsoft.com/office/drawing/2014/main" id="{BC292219-4CDF-2BBC-8669-AE48653CAF10}"/>
              </a:ext>
            </a:extLst>
          </p:cNvPr>
          <p:cNvPicPr>
            <a:picLocks noChangeAspect="1"/>
          </p:cNvPicPr>
          <p:nvPr/>
        </p:nvPicPr>
        <p:blipFill>
          <a:blip r:embed="rId4"/>
          <a:stretch>
            <a:fillRect/>
          </a:stretch>
        </p:blipFill>
        <p:spPr>
          <a:xfrm>
            <a:off x="8466202" y="2572445"/>
            <a:ext cx="3273515" cy="4007893"/>
          </a:xfrm>
          <a:prstGeom prst="rect">
            <a:avLst/>
          </a:prstGeom>
          <a:ln w="12700">
            <a:solidFill>
              <a:schemeClr val="accent1"/>
            </a:solid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MIMI – Project Page, Content</a:t>
            </a:r>
            <a:br>
              <a:rPr lang="en-US" dirty="0"/>
            </a:br>
            <a:r>
              <a:rPr lang="en-US" dirty="0"/>
              <a:t> </a:t>
            </a:r>
          </a:p>
        </p:txBody>
      </p:sp>
      <p:sp>
        <p:nvSpPr>
          <p:cNvPr id="5" name="Content Placeholder 4"/>
          <p:cNvSpPr>
            <a:spLocks noGrp="1"/>
          </p:cNvSpPr>
          <p:nvPr>
            <p:ph sz="half" idx="1"/>
          </p:nvPr>
        </p:nvSpPr>
        <p:spPr>
          <a:xfrm>
            <a:off x="1154954" y="2603500"/>
            <a:ext cx="3960956" cy="3416301"/>
          </a:xfrm>
        </p:spPr>
        <p:txBody>
          <a:bodyPr/>
          <a:lstStyle/>
          <a:p>
            <a:r>
              <a:rPr lang="en-US" dirty="0"/>
              <a:t>Team  Contributions</a:t>
            </a:r>
          </a:p>
          <a:p>
            <a:pPr lvl="1"/>
            <a:r>
              <a:rPr lang="en-US" dirty="0"/>
              <a:t>Mission</a:t>
            </a:r>
          </a:p>
          <a:p>
            <a:pPr lvl="1"/>
            <a:r>
              <a:rPr lang="en-US" dirty="0"/>
              <a:t>Programming language recommendations</a:t>
            </a:r>
          </a:p>
          <a:p>
            <a:pPr lvl="1"/>
            <a:r>
              <a:rPr lang="en-US" dirty="0"/>
              <a:t>Programming language survey and results</a:t>
            </a:r>
          </a:p>
          <a:p>
            <a:pPr lvl="1"/>
            <a:endParaRPr lang="en-US" dirty="0"/>
          </a:p>
          <a:p>
            <a:endParaRPr lang="en-US" dirty="0"/>
          </a:p>
        </p:txBody>
      </p:sp>
      <p:pic>
        <p:nvPicPr>
          <p:cNvPr id="6" name="Content Placeholder 5">
            <a:extLst>
              <a:ext uri="{FF2B5EF4-FFF2-40B4-BE49-F238E27FC236}">
                <a16:creationId xmlns:a16="http://schemas.microsoft.com/office/drawing/2014/main" id="{2A993D3D-40FA-9133-3792-F32BBC7337D6}"/>
              </a:ext>
            </a:extLst>
          </p:cNvPr>
          <p:cNvPicPr>
            <a:picLocks noGrp="1" noChangeAspect="1"/>
          </p:cNvPicPr>
          <p:nvPr>
            <p:ph sz="half" idx="2"/>
          </p:nvPr>
        </p:nvPicPr>
        <p:blipFill>
          <a:blip r:embed="rId3"/>
          <a:stretch>
            <a:fillRect/>
          </a:stretch>
        </p:blipFill>
        <p:spPr>
          <a:xfrm>
            <a:off x="5403714" y="2603500"/>
            <a:ext cx="5375380" cy="4254500"/>
          </a:xfrm>
          <a:ln w="12700">
            <a:solidFill>
              <a:schemeClr val="accent1"/>
            </a:solid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r>
              <a:rPr lang="en-US" dirty="0"/>
              <a:t>NICOLE – Testing,  Bug Tracking, and Updating and Fixing Code</a:t>
            </a:r>
            <a:br>
              <a:rPr lang="en-US" dirty="0"/>
            </a:br>
            <a:r>
              <a:rPr lang="en-US" dirty="0"/>
              <a:t> </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r>
              <a:rPr lang="en-US" dirty="0"/>
              <a:t>4. Bug reports project board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NICOLE – Bug reports project board </a:t>
            </a:r>
            <a:br>
              <a:rPr lang="en-US" dirty="0"/>
            </a:br>
            <a:r>
              <a:rPr lang="en-US" dirty="0"/>
              <a:t> </a:t>
            </a:r>
          </a:p>
        </p:txBody>
      </p:sp>
      <p:sp>
        <p:nvSpPr>
          <p:cNvPr id="3" name="Text Placeholder 2"/>
          <p:cNvSpPr>
            <a:spLocks noGrp="1"/>
          </p:cNvSpPr>
          <p:nvPr>
            <p:ph type="body" sz="half" idx="13"/>
          </p:nvPr>
        </p:nvSpPr>
        <p:spPr/>
        <p:txBody>
          <a:bodyPr/>
          <a:lstStyle/>
          <a:p>
            <a:endParaRPr lang="en-US" dirty="0"/>
          </a:p>
        </p:txBody>
      </p:sp>
      <p:sp>
        <p:nvSpPr>
          <p:cNvPr id="4" name="Text Placeholder 3"/>
          <p:cNvSpPr>
            <a:spLocks noGrp="1"/>
          </p:cNvSpPr>
          <p:nvPr>
            <p:ph type="body" sz="half" idx="2"/>
          </p:nvPr>
        </p:nvSpPr>
        <p:spPr/>
        <p:txBody>
          <a:bodyPr/>
          <a:lstStyle/>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5065" y="789940"/>
            <a:ext cx="3185795" cy="774065"/>
          </a:xfrm>
        </p:spPr>
        <p:txBody>
          <a:bodyPr/>
          <a:lstStyle/>
          <a:p>
            <a:r>
              <a:rPr lang="" altLang="en-US" dirty="0"/>
              <a:t>Web Server Hosting</a:t>
            </a:r>
          </a:p>
        </p:txBody>
      </p:sp>
      <p:sp>
        <p:nvSpPr>
          <p:cNvPr id="16" name="Text Placeholder 15"/>
          <p:cNvSpPr>
            <a:spLocks noGrp="1"/>
          </p:cNvSpPr>
          <p:nvPr>
            <p:ph type="body" sz="half" idx="2"/>
          </p:nvPr>
        </p:nvSpPr>
        <p:spPr>
          <a:xfrm>
            <a:off x="753110" y="1739265"/>
            <a:ext cx="3587750" cy="4285615"/>
          </a:xfrm>
        </p:spPr>
        <p:txBody>
          <a:bodyPr/>
          <a:lstStyle/>
          <a:p>
            <a:pPr marL="285750" indent="-285750">
              <a:buFont typeface="Arial" panose="020B0604020202020204" pitchFamily="34" charset="0"/>
              <a:buChar char="•"/>
            </a:pPr>
            <a:r>
              <a:rPr lang="en-US" altLang="en-US">
                <a:solidFill>
                  <a:schemeClr val="bg1"/>
                </a:solidFill>
                <a:sym typeface="+mn-ea"/>
              </a:rPr>
              <a:t>We chose to use two separate AWS EC2 instances to host </a:t>
            </a:r>
            <a:r>
              <a:rPr lang="" altLang="en-US">
                <a:solidFill>
                  <a:schemeClr val="bg1"/>
                </a:solidFill>
                <a:sym typeface="+mn-ea"/>
              </a:rPr>
              <a:t>the </a:t>
            </a:r>
            <a:r>
              <a:rPr lang="en-US" altLang="en-US">
                <a:solidFill>
                  <a:schemeClr val="bg1"/>
                </a:solidFill>
                <a:sym typeface="+mn-ea"/>
              </a:rPr>
              <a:t>web content for </a:t>
            </a:r>
            <a:r>
              <a:rPr lang="" altLang="en-US">
                <a:solidFill>
                  <a:schemeClr val="bg1"/>
                </a:solidFill>
                <a:sym typeface="+mn-ea"/>
              </a:rPr>
              <a:t>both</a:t>
            </a:r>
            <a:r>
              <a:rPr lang="en-US" altLang="en-US">
                <a:solidFill>
                  <a:schemeClr val="bg1"/>
                </a:solidFill>
                <a:sym typeface="+mn-ea"/>
              </a:rPr>
              <a:t> our general project page and our Survey application. </a:t>
            </a:r>
          </a:p>
          <a:p>
            <a:pPr marL="285750" indent="-285750">
              <a:buFont typeface="Arial" panose="020B0604020202020204" pitchFamily="34" charset="0"/>
              <a:buChar char="•"/>
            </a:pPr>
            <a:r>
              <a:rPr lang="" altLang="en-US">
                <a:solidFill>
                  <a:schemeClr val="bg1"/>
                </a:solidFill>
                <a:sym typeface="+mn-ea"/>
              </a:rPr>
              <a:t>T</a:t>
            </a:r>
            <a:r>
              <a:rPr lang="en-US" altLang="en-US">
                <a:solidFill>
                  <a:schemeClr val="bg1"/>
                </a:solidFill>
                <a:sym typeface="+mn-ea"/>
              </a:rPr>
              <a:t>he servers </a:t>
            </a:r>
            <a:r>
              <a:rPr lang="" altLang="en-US">
                <a:solidFill>
                  <a:schemeClr val="bg1"/>
                </a:solidFill>
                <a:sym typeface="+mn-ea"/>
              </a:rPr>
              <a:t>were configured </a:t>
            </a:r>
            <a:r>
              <a:rPr lang="en-US" altLang="en-US">
                <a:solidFill>
                  <a:schemeClr val="bg1"/>
                </a:solidFill>
                <a:sym typeface="+mn-ea"/>
              </a:rPr>
              <a:t>using the free Ubuntu 20.04 version, and connected via SSH using a new key pair created with the included tool. </a:t>
            </a:r>
            <a:endParaRPr lang="en-US" altLang="en-US">
              <a:solidFill>
                <a:schemeClr val="bg1"/>
              </a:solidFill>
            </a:endParaRPr>
          </a:p>
          <a:p>
            <a:pPr marL="285750" indent="-285750">
              <a:buFont typeface="Arial" panose="020B0604020202020204" pitchFamily="34" charset="0"/>
              <a:buChar char="•"/>
            </a:pPr>
            <a:r>
              <a:rPr lang="" altLang="en-US">
                <a:solidFill>
                  <a:schemeClr val="bg1"/>
                </a:solidFill>
                <a:sym typeface="+mn-ea"/>
              </a:rPr>
              <a:t>In Network Settings, we enabled traffic from SSH in order to connect remotely to the server using PuTTY, and HTTP for use as a public server </a:t>
            </a:r>
            <a:endParaRPr lang="en-US" altLang="en-US">
              <a:solidFill>
                <a:schemeClr val="bg1"/>
              </a:solidFill>
            </a:endParaRPr>
          </a:p>
          <a:p>
            <a:pPr marL="285750" indent="-285750">
              <a:buFont typeface="Arial" panose="020B0604020202020204" pitchFamily="34" charset="0"/>
              <a:buChar char="•"/>
            </a:pPr>
            <a:r>
              <a:rPr lang="" altLang="en-US">
                <a:solidFill>
                  <a:schemeClr val="bg1"/>
                </a:solidFill>
              </a:rPr>
              <a:t>Finally, we can see our two instances running without issue.</a:t>
            </a:r>
          </a:p>
        </p:txBody>
      </p:sp>
      <p:pic>
        <p:nvPicPr>
          <p:cNvPr id="15" name="Picture 14" descr="Screenshot from 2022-05-30 12-32-09"/>
          <p:cNvPicPr>
            <a:picLocks noChangeAspect="1"/>
          </p:cNvPicPr>
          <p:nvPr/>
        </p:nvPicPr>
        <p:blipFill>
          <a:blip r:embed="rId3"/>
          <a:stretch>
            <a:fillRect/>
          </a:stretch>
        </p:blipFill>
        <p:spPr>
          <a:xfrm>
            <a:off x="5112385" y="5485765"/>
            <a:ext cx="6899275" cy="752475"/>
          </a:xfrm>
          <a:prstGeom prst="rect">
            <a:avLst/>
          </a:prstGeom>
        </p:spPr>
      </p:pic>
      <p:pic>
        <p:nvPicPr>
          <p:cNvPr id="18" name="Picture 17" descr="Screenshot from 2022-05-30 12-37-32"/>
          <p:cNvPicPr>
            <a:picLocks noChangeAspect="1"/>
          </p:cNvPicPr>
          <p:nvPr/>
        </p:nvPicPr>
        <p:blipFill>
          <a:blip r:embed="rId4"/>
          <a:stretch>
            <a:fillRect/>
          </a:stretch>
        </p:blipFill>
        <p:spPr>
          <a:xfrm>
            <a:off x="5624195" y="287655"/>
            <a:ext cx="942975" cy="1276350"/>
          </a:xfrm>
          <a:prstGeom prst="rect">
            <a:avLst/>
          </a:prstGeom>
        </p:spPr>
      </p:pic>
      <p:pic>
        <p:nvPicPr>
          <p:cNvPr id="19" name="Picture 18" descr="Screenshot from 2022-05-30 12-37-55"/>
          <p:cNvPicPr>
            <a:picLocks noChangeAspect="1"/>
          </p:cNvPicPr>
          <p:nvPr/>
        </p:nvPicPr>
        <p:blipFill>
          <a:blip r:embed="rId5"/>
          <a:stretch>
            <a:fillRect/>
          </a:stretch>
        </p:blipFill>
        <p:spPr>
          <a:xfrm>
            <a:off x="5257165" y="1564005"/>
            <a:ext cx="6609715" cy="590550"/>
          </a:xfrm>
          <a:prstGeom prst="rect">
            <a:avLst/>
          </a:prstGeom>
        </p:spPr>
      </p:pic>
      <p:pic>
        <p:nvPicPr>
          <p:cNvPr id="21" name="Picture 20" descr="Screenshot from 2022-05-30 12-38-43"/>
          <p:cNvPicPr>
            <a:picLocks noChangeAspect="1"/>
          </p:cNvPicPr>
          <p:nvPr/>
        </p:nvPicPr>
        <p:blipFill>
          <a:blip r:embed="rId6"/>
          <a:stretch>
            <a:fillRect/>
          </a:stretch>
        </p:blipFill>
        <p:spPr>
          <a:xfrm>
            <a:off x="7377430" y="3742690"/>
            <a:ext cx="4283075" cy="1428115"/>
          </a:xfrm>
          <a:prstGeom prst="rect">
            <a:avLst/>
          </a:prstGeom>
        </p:spPr>
      </p:pic>
      <p:pic>
        <p:nvPicPr>
          <p:cNvPr id="22" name="Picture 21" descr="Screenshot from 2022-05-30 12-42-11"/>
          <p:cNvPicPr>
            <a:picLocks noChangeAspect="1"/>
          </p:cNvPicPr>
          <p:nvPr/>
        </p:nvPicPr>
        <p:blipFill>
          <a:blip r:embed="rId7"/>
          <a:stretch>
            <a:fillRect/>
          </a:stretch>
        </p:blipFill>
        <p:spPr>
          <a:xfrm>
            <a:off x="5257165" y="2379345"/>
            <a:ext cx="5410835" cy="11391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2155" y="561975"/>
            <a:ext cx="3794125" cy="981075"/>
          </a:xfrm>
        </p:spPr>
        <p:txBody>
          <a:bodyPr/>
          <a:lstStyle/>
          <a:p>
            <a:r>
              <a:rPr lang="" altLang="en-US"/>
              <a:t>Web Server Configuration</a:t>
            </a:r>
          </a:p>
        </p:txBody>
      </p:sp>
      <p:sp>
        <p:nvSpPr>
          <p:cNvPr id="4" name="Text Placeholder 3"/>
          <p:cNvSpPr>
            <a:spLocks noGrp="1"/>
          </p:cNvSpPr>
          <p:nvPr>
            <p:ph type="body" sz="half" idx="2"/>
          </p:nvPr>
        </p:nvSpPr>
        <p:spPr>
          <a:xfrm>
            <a:off x="732155" y="1911985"/>
            <a:ext cx="3576955" cy="4123690"/>
          </a:xfrm>
        </p:spPr>
        <p:txBody>
          <a:bodyPr>
            <a:normAutofit/>
          </a:bodyPr>
          <a:lstStyle/>
          <a:p>
            <a:pPr marL="285750" indent="-285750">
              <a:buFont typeface="Arial" panose="020B0604020202020204" pitchFamily="34" charset="0"/>
              <a:buChar char="•"/>
            </a:pPr>
            <a:r>
              <a:rPr lang="" altLang="en-US">
                <a:solidFill>
                  <a:schemeClr val="bg1"/>
                </a:solidFill>
              </a:rPr>
              <a:t>To connect to our newly configured instances, we connected via PuTTY using our newly created SSH key pair.</a:t>
            </a:r>
          </a:p>
          <a:p>
            <a:pPr marL="285750" indent="-285750">
              <a:buFont typeface="Arial" panose="020B0604020202020204" pitchFamily="34" charset="0"/>
              <a:buChar char="•"/>
            </a:pPr>
            <a:r>
              <a:rPr lang="" altLang="en-US">
                <a:solidFill>
                  <a:schemeClr val="bg1"/>
                </a:solidFill>
              </a:rPr>
              <a:t>Once in, we ran an update and installed Apache2 as our web server. Now our instances' Public IPv4 addresses were the host addresses for our servers.</a:t>
            </a:r>
          </a:p>
          <a:p>
            <a:pPr marL="285750" indent="-285750">
              <a:buFont typeface="Arial" panose="020B0604020202020204" pitchFamily="34" charset="0"/>
              <a:buChar char="•"/>
            </a:pPr>
            <a:r>
              <a:rPr lang="" altLang="en-US">
                <a:solidFill>
                  <a:schemeClr val="bg1"/>
                </a:solidFill>
              </a:rPr>
              <a:t>In order to get our webpage and application files onto the servers, we used FileZilla. </a:t>
            </a:r>
          </a:p>
          <a:p>
            <a:pPr marL="285750" indent="-285750">
              <a:buFont typeface="Arial" panose="020B0604020202020204" pitchFamily="34" charset="0"/>
              <a:buChar char="•"/>
            </a:pPr>
            <a:r>
              <a:rPr lang="" altLang="en-US">
                <a:solidFill>
                  <a:schemeClr val="bg1"/>
                </a:solidFill>
              </a:rPr>
              <a:t>Once our required files had been moved into the /var/www/html directory in the instance, our webpage and application content was up and running!</a:t>
            </a:r>
          </a:p>
        </p:txBody>
      </p:sp>
      <p:pic>
        <p:nvPicPr>
          <p:cNvPr id="6" name="Picture 5" descr="Screenshot from 2022-05-30 12-50-59"/>
          <p:cNvPicPr>
            <a:picLocks noChangeAspect="1"/>
          </p:cNvPicPr>
          <p:nvPr/>
        </p:nvPicPr>
        <p:blipFill>
          <a:blip r:embed="rId3"/>
          <a:stretch>
            <a:fillRect/>
          </a:stretch>
        </p:blipFill>
        <p:spPr>
          <a:xfrm>
            <a:off x="4955540" y="484505"/>
            <a:ext cx="4773930" cy="1221740"/>
          </a:xfrm>
          <a:prstGeom prst="rect">
            <a:avLst/>
          </a:prstGeom>
        </p:spPr>
      </p:pic>
      <p:pic>
        <p:nvPicPr>
          <p:cNvPr id="9" name="Picture 8" descr="Screenshot from 2022-05-30 12-57-50"/>
          <p:cNvPicPr>
            <a:picLocks noChangeAspect="1"/>
          </p:cNvPicPr>
          <p:nvPr/>
        </p:nvPicPr>
        <p:blipFill>
          <a:blip r:embed="rId4"/>
          <a:stretch>
            <a:fillRect/>
          </a:stretch>
        </p:blipFill>
        <p:spPr>
          <a:xfrm>
            <a:off x="4955540" y="2022475"/>
            <a:ext cx="3310255" cy="553720"/>
          </a:xfrm>
          <a:prstGeom prst="rect">
            <a:avLst/>
          </a:prstGeom>
        </p:spPr>
      </p:pic>
      <p:pic>
        <p:nvPicPr>
          <p:cNvPr id="10" name="Picture 9" descr="Screenshot from 2022-05-30 13-02-17"/>
          <p:cNvPicPr>
            <a:picLocks noChangeAspect="1"/>
          </p:cNvPicPr>
          <p:nvPr/>
        </p:nvPicPr>
        <p:blipFill>
          <a:blip r:embed="rId5"/>
          <a:stretch>
            <a:fillRect/>
          </a:stretch>
        </p:blipFill>
        <p:spPr>
          <a:xfrm>
            <a:off x="8265795" y="3797935"/>
            <a:ext cx="2915285" cy="2677160"/>
          </a:xfrm>
          <a:prstGeom prst="rect">
            <a:avLst/>
          </a:prstGeom>
        </p:spPr>
      </p:pic>
      <p:pic>
        <p:nvPicPr>
          <p:cNvPr id="11" name="Picture 10" descr="Screenshot from 2022-05-30 13-17-50"/>
          <p:cNvPicPr>
            <a:picLocks noChangeAspect="1"/>
          </p:cNvPicPr>
          <p:nvPr/>
        </p:nvPicPr>
        <p:blipFill>
          <a:blip r:embed="rId6"/>
          <a:stretch>
            <a:fillRect/>
          </a:stretch>
        </p:blipFill>
        <p:spPr>
          <a:xfrm>
            <a:off x="4955540" y="3144520"/>
            <a:ext cx="3409315" cy="123825"/>
          </a:xfrm>
          <a:prstGeom prst="rect">
            <a:avLst/>
          </a:prstGeom>
        </p:spPr>
      </p:pic>
      <p:pic>
        <p:nvPicPr>
          <p:cNvPr id="12" name="Picture 11" descr="Screenshot from 2022-05-30 13-18-32"/>
          <p:cNvPicPr>
            <a:picLocks noChangeAspect="1"/>
          </p:cNvPicPr>
          <p:nvPr/>
        </p:nvPicPr>
        <p:blipFill>
          <a:blip r:embed="rId7"/>
          <a:stretch>
            <a:fillRect/>
          </a:stretch>
        </p:blipFill>
        <p:spPr>
          <a:xfrm>
            <a:off x="4955540" y="3268345"/>
            <a:ext cx="4095115" cy="152400"/>
          </a:xfrm>
          <a:prstGeom prst="rect">
            <a:avLst/>
          </a:prstGeom>
        </p:spPr>
      </p:pic>
      <p:pic>
        <p:nvPicPr>
          <p:cNvPr id="13" name="Picture 12" descr="Screenshot from 2022-05-30 13-19-08"/>
          <p:cNvPicPr>
            <a:picLocks noChangeAspect="1"/>
          </p:cNvPicPr>
          <p:nvPr/>
        </p:nvPicPr>
        <p:blipFill>
          <a:blip r:embed="rId8"/>
          <a:stretch>
            <a:fillRect/>
          </a:stretch>
        </p:blipFill>
        <p:spPr>
          <a:xfrm>
            <a:off x="4955540" y="3420745"/>
            <a:ext cx="2447925" cy="257175"/>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87</TotalTime>
  <Words>539</Words>
  <Application>Microsoft Office PowerPoint</Application>
  <PresentationFormat>Widescreen</PresentationFormat>
  <Paragraphs>83</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Century Gothic</vt:lpstr>
      <vt:lpstr>Wingdings 3</vt:lpstr>
      <vt:lpstr>Ion Boardroom</vt:lpstr>
      <vt:lpstr>The Best Programming Languages</vt:lpstr>
      <vt:lpstr>Team Recommendations</vt:lpstr>
      <vt:lpstr>JESSE - How did you change Code Compare?</vt:lpstr>
      <vt:lpstr>Team Collaboration, Project Management, Roles</vt:lpstr>
      <vt:lpstr>MIMI – Project Page, Content  </vt:lpstr>
      <vt:lpstr> NICOLE – Testing,  Bug Tracking, and Updating and Fixing Code  </vt:lpstr>
      <vt:lpstr>NICOLE – Bug reports project board   </vt:lpstr>
      <vt:lpstr>Web Server Hosting</vt:lpstr>
      <vt:lpstr>Web Server Configuration</vt:lpstr>
      <vt:lpstr>Super-Linter Workflow</vt:lpstr>
      <vt:lpstr>HAMID – Deploying Code to the Server, URL for Testing</vt:lpstr>
      <vt:lpstr>HAMID / RICKY – Summary of Project Pages, Assets</vt:lpstr>
      <vt:lpstr>Our Survey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Portfolio</dc:title>
  <dc:creator>Mimi Southwood</dc:creator>
  <cp:lastModifiedBy>Labordia Southwood</cp:lastModifiedBy>
  <cp:revision>84</cp:revision>
  <dcterms:created xsi:type="dcterms:W3CDTF">2022-05-30T20:29:48Z</dcterms:created>
  <dcterms:modified xsi:type="dcterms:W3CDTF">2022-06-06T01:03:07Z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1033-10.1.0.6757</vt:lpwstr>
  </property>
</Properties>
</file>

<file path=docProps/thumbnail.jpeg>
</file>